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80" r:id="rId22"/>
    <p:sldId id="266" r:id="rId23"/>
    <p:sldId id="267" r:id="rId24"/>
    <p:sldId id="26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55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8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47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648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28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787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50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730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765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95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610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977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EF75B-32AA-4D35-ACFB-260389E3428E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ECE75-7E58-4049-9B46-14B9E64C6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80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026" name="Picture 2" descr="C:\Documents and Settings\Loner\Мои документы\школа\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910" y="64999"/>
            <a:ext cx="11835684" cy="678067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20609182">
            <a:off x="2424988" y="1829087"/>
            <a:ext cx="70723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Проект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«Школьный двор - моя страна»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МБОУ </a:t>
            </a:r>
            <a:r>
              <a:rPr lang="ru-RU" sz="3600" b="1" i="1" kern="10" dirty="0" err="1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Качалинской</a:t>
            </a:r>
            <a:r>
              <a:rPr lang="ru-RU" sz="3600" b="1" i="1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СОШ №1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93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af2b40e6-e361-43ed-8171-e62f513ab2c8"/>
          <p:cNvSpPr>
            <a:spLocks noChangeAspect="1" noChangeArrowheads="1"/>
          </p:cNvSpPr>
          <p:nvPr/>
        </p:nvSpPr>
        <p:spPr bwMode="auto">
          <a:xfrm>
            <a:off x="4469997" y="2186613"/>
            <a:ext cx="3811117" cy="381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72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Shape 1"/>
          <p:cNvSpPr txBox="1"/>
          <p:nvPr/>
        </p:nvSpPr>
        <p:spPr>
          <a:xfrm>
            <a:off x="1981200" y="274680"/>
            <a:ext cx="8229240" cy="11426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4400" b="1">
                <a:solidFill>
                  <a:srgbClr val="0000FF"/>
                </a:solidFill>
                <a:latin typeface="Calibri"/>
              </a:rPr>
              <a:t>Цели проекта:</a:t>
            </a:r>
            <a:endParaRPr/>
          </a:p>
        </p:txBody>
      </p:sp>
      <p:sp>
        <p:nvSpPr>
          <p:cNvPr id="17" name="TextShape 2"/>
          <p:cNvSpPr txBox="1"/>
          <p:nvPr/>
        </p:nvSpPr>
        <p:spPr>
          <a:xfrm>
            <a:off x="1981200" y="1600200"/>
            <a:ext cx="8229240" cy="45255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buSzPct val="45000"/>
              <a:buFont typeface="Arial"/>
              <a:buChar char="•"/>
            </a:pPr>
            <a:r>
              <a:rPr lang="ru-RU" sz="2400">
                <a:solidFill>
                  <a:srgbClr val="000000"/>
                </a:solidFill>
                <a:latin typeface="Calibri"/>
              </a:rPr>
              <a:t>- реализация государственной политики в области патриотического, экологического воспитания молодежи
- содействие улучшения экологической обстановки в микрорайоне через благоустройство и озеленение территории пришкольного участка
- формирование экологической культуры учащихся на основе трудового, духовно – нравственного развития личности через совместную деятельность учащихся, родителей, педагогического коллектива, жителей микрорайона в благоустройстве пришкольного участка и прилегающих территорий.</a:t>
            </a:r>
            <a:endParaRPr/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1049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Shape 1"/>
          <p:cNvSpPr txBox="1"/>
          <p:nvPr/>
        </p:nvSpPr>
        <p:spPr>
          <a:xfrm>
            <a:off x="1981200" y="274680"/>
            <a:ext cx="8229240" cy="11426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4400" b="1">
                <a:solidFill>
                  <a:srgbClr val="0000FF"/>
                </a:solidFill>
                <a:latin typeface="Calibri"/>
              </a:rPr>
              <a:t> Задачи:</a:t>
            </a:r>
            <a:endParaRPr/>
          </a:p>
        </p:txBody>
      </p:sp>
      <p:sp>
        <p:nvSpPr>
          <p:cNvPr id="19" name="TextShape 2"/>
          <p:cNvSpPr txBox="1"/>
          <p:nvPr/>
        </p:nvSpPr>
        <p:spPr>
          <a:xfrm>
            <a:off x="1981200" y="1600200"/>
            <a:ext cx="8229240" cy="45255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buSzPct val="45000"/>
              <a:buFont typeface="Arial"/>
              <a:buChar char="•"/>
            </a:pPr>
            <a:r>
              <a:rPr lang="ru-RU">
                <a:solidFill>
                  <a:srgbClr val="000000"/>
                </a:solidFill>
                <a:latin typeface="Calibri"/>
              </a:rPr>
              <a:t>- формирование у подрастающего поколения активной гражданской позиции
- воспитание экологической культуры и экологического сознания школьников
- содействовать нравственному, эстетическому и трудовому воспитанию школьников 
- усилить региональную направленность экологического образования
- привлечь детей к поиску механизмов решения актуальных проблем местного сообщества через разработку и реализацию социально значимых проектов
-с формировать чувство личной ответственности за состояние окружающей среды
- преобразовать и благоустроить пришкольную территорию
- провести информационно – просветительскую работу по пропаганде экологической культуры учащихся
- исследовать различные формы растений, произрастающих на территории Волгоградской области и оборудование участков для лекарственных растений, плодовых деревьев и кустарников, цветочных клумб на территории пришкольного участка. 
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7378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Shape 1"/>
          <p:cNvSpPr txBox="1"/>
          <p:nvPr/>
        </p:nvSpPr>
        <p:spPr>
          <a:xfrm>
            <a:off x="1981200" y="274680"/>
            <a:ext cx="8229240" cy="11426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4400" b="1" dirty="0">
                <a:solidFill>
                  <a:srgbClr val="0000FF"/>
                </a:solidFill>
                <a:latin typeface="Calibri"/>
              </a:rPr>
              <a:t>Сроки реализации проекта
2016-2020 годы:</a:t>
            </a:r>
            <a:endParaRPr dirty="0"/>
          </a:p>
        </p:txBody>
      </p:sp>
      <p:sp>
        <p:nvSpPr>
          <p:cNvPr id="25" name="TextShape 2"/>
          <p:cNvSpPr txBox="1"/>
          <p:nvPr/>
        </p:nvSpPr>
        <p:spPr>
          <a:xfrm>
            <a:off x="1981200" y="1600200"/>
            <a:ext cx="8229240" cy="45255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buSzPct val="45000"/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Calibri"/>
              </a:rPr>
              <a:t>Этапы реализации проекта:</a:t>
            </a:r>
            <a:endParaRPr dirty="0"/>
          </a:p>
          <a:p>
            <a:pPr>
              <a:buSzPct val="45000"/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Calibri"/>
              </a:rPr>
              <a:t> 1 этап – подготовительный – 2016 год
2 этап – практический (исследовательский) – 2017 – 2019 год
3 этап – обобщающий – 2020 год
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0808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Shape 1"/>
          <p:cNvSpPr txBox="1"/>
          <p:nvPr/>
        </p:nvSpPr>
        <p:spPr>
          <a:xfrm>
            <a:off x="1981200" y="274680"/>
            <a:ext cx="8229240" cy="11426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4400" b="1">
                <a:solidFill>
                  <a:srgbClr val="0000FF"/>
                </a:solidFill>
                <a:latin typeface="Calibri"/>
              </a:rPr>
              <a:t>1 этап – подготовительный
2010 год:</a:t>
            </a:r>
            <a:endParaRPr/>
          </a:p>
        </p:txBody>
      </p:sp>
      <p:sp>
        <p:nvSpPr>
          <p:cNvPr id="31" name="TextShape 2"/>
          <p:cNvSpPr txBox="1"/>
          <p:nvPr/>
        </p:nvSpPr>
        <p:spPr>
          <a:xfrm>
            <a:off x="1981200" y="1600200"/>
            <a:ext cx="8229240" cy="452556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Составлен эскиз ландшафтного дизайна пришкольной территории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Составлена смета расходов на выполнение работ по реализации проекта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Подготовка территории к благоустройству и озеленению (выкорчевывание погибших деревьев и кустарников, демонтаж построек, уборка территории от мусора)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162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103032"/>
            <a:ext cx="10515600" cy="1068946"/>
          </a:xfrm>
        </p:spPr>
        <p:txBody>
          <a:bodyPr/>
          <a:lstStyle/>
          <a:p>
            <a:r>
              <a:rPr lang="ru-RU" sz="2800" dirty="0"/>
              <a:t>Выкорчевка погибших деревьев и                    кустарников</a:t>
            </a:r>
          </a:p>
        </p:txBody>
      </p:sp>
      <p:pic>
        <p:nvPicPr>
          <p:cNvPr id="8" name="Объект 7" descr="C:\Users\Людмила Семеновна\Desktop\фото ВЕГа\SDC1700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35" y="1171978"/>
            <a:ext cx="5112568" cy="4464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Людмила Семеновна\Desktop\фото ВЕГа\SDC1700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845" y="2250472"/>
            <a:ext cx="5940425" cy="4455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172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Уборка территории от мусора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" name="Объект 4" descr="C:\Users\Людмила Семеновна\Desktop\фото ВЕГа\SDC1702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3" y="811524"/>
            <a:ext cx="6034617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Людмила Семеновна\Desktop\фото ВЕГа\SDC1702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5" y="2402840"/>
            <a:ext cx="5940425" cy="4455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31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Shape 1"/>
          <p:cNvSpPr txBox="1"/>
          <p:nvPr/>
        </p:nvSpPr>
        <p:spPr>
          <a:xfrm>
            <a:off x="1981200" y="274680"/>
            <a:ext cx="8229240" cy="11426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4400" b="1" dirty="0">
                <a:solidFill>
                  <a:srgbClr val="0000FF"/>
                </a:solidFill>
                <a:latin typeface="Calibri"/>
              </a:rPr>
              <a:t>2 этап – практический
2017-2019 год:</a:t>
            </a:r>
            <a:endParaRPr dirty="0"/>
          </a:p>
        </p:txBody>
      </p:sp>
      <p:sp>
        <p:nvSpPr>
          <p:cNvPr id="35" name="TextShape 2"/>
          <p:cNvSpPr txBox="1"/>
          <p:nvPr/>
        </p:nvSpPr>
        <p:spPr>
          <a:xfrm>
            <a:off x="229673" y="1417320"/>
            <a:ext cx="8229240" cy="45255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dirty="0"/>
          </a:p>
          <a:p>
            <a:r>
              <a:rPr lang="ru-RU" sz="2400" dirty="0"/>
              <a:t>2017 год – участие в </a:t>
            </a:r>
            <a:r>
              <a:rPr lang="ru-RU" sz="2400" dirty="0" smtClean="0"/>
              <a:t>открытом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конкурсе </a:t>
            </a:r>
            <a:r>
              <a:rPr lang="ru-RU" sz="2400" dirty="0" smtClean="0"/>
              <a:t>эколого-социальных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проектов на </a:t>
            </a:r>
            <a:r>
              <a:rPr lang="ru-RU" sz="2400" dirty="0" smtClean="0"/>
              <a:t>территории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Волгоградской области, </a:t>
            </a:r>
            <a:endParaRPr lang="ru-RU" sz="2400" dirty="0" smtClean="0"/>
          </a:p>
          <a:p>
            <a:r>
              <a:rPr lang="ru-RU" sz="2400" dirty="0" smtClean="0"/>
              <a:t>приуроченного </a:t>
            </a:r>
            <a:r>
              <a:rPr lang="ru-RU" sz="2400" dirty="0"/>
              <a:t>к году </a:t>
            </a:r>
            <a:endParaRPr lang="ru-RU" sz="2400" dirty="0" smtClean="0"/>
          </a:p>
          <a:p>
            <a:r>
              <a:rPr lang="ru-RU" sz="2400" dirty="0" smtClean="0"/>
              <a:t>экологии </a:t>
            </a:r>
            <a:r>
              <a:rPr lang="ru-RU" sz="2400" dirty="0"/>
              <a:t>России в 2017 году</a:t>
            </a:r>
          </a:p>
        </p:txBody>
      </p:sp>
      <p:pic>
        <p:nvPicPr>
          <p:cNvPr id="5" name="Picture 2" descr="K:\скан. грамоты\1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12711" y="178711"/>
            <a:ext cx="5369946" cy="79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374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ru-RU" alt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клумб.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49349" y="2085360"/>
            <a:ext cx="2199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altLang="ru-RU" sz="8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49350" y="239090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 descr="C:\Users\Людмила Семеновна\Desktop\фото ВЕГа\SDC1704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067" y="365125"/>
            <a:ext cx="4778313" cy="306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 descr="C:\Users\Людмила Семеновна\Pictures\2017-05-31\067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349" y="3645459"/>
            <a:ext cx="4530576" cy="310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Людмила Семеновна\Desktop\двор\06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460" y="3735751"/>
            <a:ext cx="4122340" cy="29222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63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Посадили фруктовый сад.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аженцы </a:t>
            </a:r>
            <a:r>
              <a:rPr lang="ru-RU" dirty="0"/>
              <a:t>яблонь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Наш сад растет</a:t>
            </a:r>
          </a:p>
          <a:p>
            <a:endParaRPr lang="ru-RU" dirty="0"/>
          </a:p>
        </p:txBody>
      </p:sp>
      <p:pic>
        <p:nvPicPr>
          <p:cNvPr id="7" name="Рисунок 6" descr="C:\Users\Людмила Семеновна\Pictures\2017-05-31\07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184" y="2983470"/>
            <a:ext cx="4126874" cy="293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7A34~1\AppData\Local\Temp\Rar$DIa0.103\GXlclsxwTXQ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358" y="2983470"/>
            <a:ext cx="4135552" cy="29379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3483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04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Парковая зона – парк Победы.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 descr="C:\Users\Людмила Семеновна\Desktop\Парк победы\SDC17435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8194"/>
            <a:ext cx="51816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Людмила Семеновна\Desktop\Парк победы\SDC17426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8194"/>
            <a:ext cx="5181600" cy="3886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4463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C:\Users\Людмила Семеновна\Desktop\Парк победы\SDC17443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8194"/>
            <a:ext cx="51816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Людмила Семеновна\Desktop\Парк победы\SDC17433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8194"/>
            <a:ext cx="5181600" cy="3886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4187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Тротуарная плитка</a:t>
            </a:r>
          </a:p>
        </p:txBody>
      </p:sp>
      <p:pic>
        <p:nvPicPr>
          <p:cNvPr id="5" name="Объект 4" descr="C:\Users\7A34~1\AppData\Local\Temp\Rar$DIa0.017\WP_20170717_006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41025"/>
            <a:ext cx="5181600" cy="2920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7A34~1\AppData\Local\Temp\Rar$DIa0.693\WP_20170717_004[1]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0003"/>
            <a:ext cx="5181600" cy="29225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4191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Установили детскую беседку - место для проведения линеек и зеленый класс для уроков-практикумов 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 descr="C:\Users\7A34~1\AppData\Local\Temp\Rar$DIa0.568\T2aRgKUopOU.jpg"/>
          <p:cNvPicPr>
            <a:picLocks noGr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344" y="1828800"/>
            <a:ext cx="7727324" cy="4185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3820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2018 год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Разбивка виноградника и посадка винограда.</a:t>
            </a:r>
            <a:br>
              <a:rPr lang="ru-RU" dirty="0"/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74" y="1323303"/>
            <a:ext cx="9839460" cy="553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Autofit/>
          </a:bodyPr>
          <a:lstStyle/>
          <a:p>
            <a:r>
              <a:rPr lang="ru-RU" sz="2400" b="1" dirty="0"/>
              <a:t>2019 год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На заседании ученического самоуправления и родительского  комитета решили распределить школьный двор на участки и закрепить за классами. В классах провести конкурс проектов участков и реализовать проекты.</a:t>
            </a:r>
            <a:br>
              <a:rPr lang="ru-RU" sz="2400" dirty="0"/>
            </a:br>
            <a:r>
              <a:rPr lang="ru-RU" sz="2400" dirty="0"/>
              <a:t> 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84" y="1556493"/>
            <a:ext cx="6685714" cy="472380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027042" y="1690688"/>
            <a:ext cx="271744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Пришкольный учебно-опытный участок.</a:t>
            </a:r>
            <a:endParaRPr lang="ru-RU" sz="1100" kern="50" dirty="0"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Участок  5А,6 и 7 классов.</a:t>
            </a:r>
            <a:endParaRPr lang="ru-RU" sz="1100" kern="50" dirty="0"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Участок 8А и 8Б классов.</a:t>
            </a:r>
            <a:endParaRPr lang="ru-RU" sz="1100" kern="50" dirty="0"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Виноградник.</a:t>
            </a:r>
            <a:endParaRPr lang="ru-RU" sz="1100" kern="50" dirty="0"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5 и 6. Участки, закрепленные за начальной школой.</a:t>
            </a:r>
            <a:endParaRPr lang="ru-RU" sz="1100" kern="50" dirty="0"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Участок 1 и 5Б классов.</a:t>
            </a:r>
            <a:endParaRPr lang="ru-RU" sz="1100" kern="50" dirty="0"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Спортивная площадка – участок 9 и 10 классов.</a:t>
            </a:r>
            <a:endParaRPr lang="ru-RU" sz="1100" kern="50" dirty="0"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>
              <a:spcAft>
                <a:spcPts val="0"/>
              </a:spcAft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ru-RU" sz="1100" kern="50" dirty="0">
              <a:effectLst/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604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esktop\Для Усковой Л С\Сканировать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958362" y="-771843"/>
            <a:ext cx="5940425" cy="8401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b="1" kern="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План-проект  участка 1 и 5Б </a:t>
            </a:r>
            <a:r>
              <a:rPr lang="ru-RU" b="1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классов</a:t>
            </a:r>
            <a:endParaRPr lang="ru-RU" sz="1100" kern="50" dirty="0" smtClean="0"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ru-RU" sz="1100" kern="50" dirty="0">
              <a:effectLst/>
              <a:latin typeface="Arial" panose="020B060402020202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603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esktop\Для Усковой Л С\IMG_20190507_1332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4579" y="514976"/>
            <a:ext cx="274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Desktop\Для Усковой Л С\IMG_20190507_1407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3790" y="527676"/>
            <a:ext cx="272415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esktop\Для Усковой Л С\IMG_20190507_13321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4284" y="514976"/>
            <a:ext cx="266446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esktop\Для Усковой Л С\IMG_20190507_13274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15849" y="3251200"/>
            <a:ext cx="2705100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9788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7A34~1\AppData\Local\Temp\Rar$DIa0.659\VK_Saved_Photo_ 636383940756101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579" y="0"/>
            <a:ext cx="2773238" cy="36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7A34~1\AppData\Local\Temp\Rar$DIa0.797\VK_Saved_Photo_ 6363839405649557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94" y="44638"/>
            <a:ext cx="275430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7A34~1\AppData\Local\Temp\Rar$DIa0.049\VK_Saved_Photo_ 6363839405292809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534" y="2636913"/>
            <a:ext cx="5108798" cy="383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7A34~1\AppData\Local\Temp\Rar$DIa0.272\VK_Saved_Photo_ 63638394048537727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1" y="37197"/>
            <a:ext cx="3093517" cy="41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7A34~1\AppData\Local\Temp\Rar$DIa0.020\VK_Saved_Photo_ 63638394044027507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02" y="2852936"/>
            <a:ext cx="2859491" cy="381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12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918" y="257208"/>
            <a:ext cx="3429337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 этап :  обобщающий – 2020 год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3868" y="95934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Приняли участие в </a:t>
            </a:r>
            <a:r>
              <a:rPr lang="en-US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XVI</a:t>
            </a: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kern="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конкурсе</a:t>
            </a:r>
          </a:p>
          <a:p>
            <a:r>
              <a:rPr lang="ru-RU" kern="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социальных </a:t>
            </a: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и культурных проектов </a:t>
            </a:r>
            <a:endParaRPr lang="ru-RU" kern="50" dirty="0" smtClean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ru-RU" kern="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ПАО </a:t>
            </a: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«ЛУКОЙЛ» на территории </a:t>
            </a:r>
            <a:endParaRPr lang="ru-RU" kern="50" dirty="0" smtClean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ru-RU" kern="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Волгоградской </a:t>
            </a: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области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3918" y="2169097"/>
            <a:ext cx="6096000" cy="13044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 2021 году получили 200000 на </a:t>
            </a:r>
            <a:endParaRPr lang="ru-RU" kern="50" dirty="0" smtClean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kern="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приобретение </a:t>
            </a: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теплицы </a:t>
            </a:r>
            <a:r>
              <a:rPr lang="ru-RU" kern="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kern="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kern="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капельного орошения.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255" y="462649"/>
            <a:ext cx="8405612" cy="630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51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Рассада для теплицы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99922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105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259</Words>
  <Application>Microsoft Office PowerPoint</Application>
  <PresentationFormat>Широкоэкранный</PresentationFormat>
  <Paragraphs>53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SimSun</vt:lpstr>
      <vt:lpstr>Arial</vt:lpstr>
      <vt:lpstr>Calibri</vt:lpstr>
      <vt:lpstr>Calibri Light</vt:lpstr>
      <vt:lpstr>Impact</vt:lpstr>
      <vt:lpstr>Mangal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Выкорчевка погибших деревьев и                    кустарников</vt:lpstr>
      <vt:lpstr>Уборка территории от мусора  </vt:lpstr>
      <vt:lpstr>Презентация PowerPoint</vt:lpstr>
      <vt:lpstr>Создание клумб. </vt:lpstr>
      <vt:lpstr>Посадили фруктовый сад. </vt:lpstr>
      <vt:lpstr>Презентация PowerPoint</vt:lpstr>
      <vt:lpstr>Парковая зона – парк Победы. </vt:lpstr>
      <vt:lpstr>Презентация PowerPoint</vt:lpstr>
      <vt:lpstr>Тротуарная плитка</vt:lpstr>
      <vt:lpstr>Установили детскую беседку - место для проведения линеек и зеленый класс для уроков-практикумов  </vt:lpstr>
      <vt:lpstr>2018 год Разбивка виноградника и посадка винограда. </vt:lpstr>
      <vt:lpstr>2019 год На заседании ученического самоуправления и родительского  комитета решили распределить школьный двор на участки и закрепить за классами. В классах провести конкурс проектов участков и реализовать проекты.   </vt:lpstr>
      <vt:lpstr>Презентация PowerPoint</vt:lpstr>
      <vt:lpstr>Презентация PowerPoint</vt:lpstr>
      <vt:lpstr>Презентация PowerPoint</vt:lpstr>
      <vt:lpstr>Презентация PowerPoint</vt:lpstr>
      <vt:lpstr>Рассада для теплицы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Посадили фруктовый сад.</dc:title>
  <dc:creator>ASUS</dc:creator>
  <cp:lastModifiedBy>ASUS</cp:lastModifiedBy>
  <cp:revision>10</cp:revision>
  <dcterms:created xsi:type="dcterms:W3CDTF">2022-04-20T03:11:57Z</dcterms:created>
  <dcterms:modified xsi:type="dcterms:W3CDTF">2022-04-20T08:10:48Z</dcterms:modified>
</cp:coreProperties>
</file>